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60" r:id="rId4"/>
    <p:sldId id="264" r:id="rId5"/>
    <p:sldId id="265" r:id="rId6"/>
    <p:sldId id="266" r:id="rId7"/>
    <p:sldId id="267" r:id="rId8"/>
    <p:sldId id="261" r:id="rId9"/>
    <p:sldId id="268" r:id="rId10"/>
    <p:sldId id="262" r:id="rId11"/>
    <p:sldId id="263" r:id="rId12"/>
    <p:sldId id="273" r:id="rId13"/>
    <p:sldId id="270" r:id="rId14"/>
    <p:sldId id="269" r:id="rId15"/>
    <p:sldId id="271" r:id="rId16"/>
    <p:sldId id="272" r:id="rId17"/>
    <p:sldId id="274" r:id="rId1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2959" autoAdjust="0"/>
    <p:restoredTop sz="63269" autoAdjust="0"/>
  </p:normalViewPr>
  <p:slideViewPr>
    <p:cSldViewPr>
      <p:cViewPr>
        <p:scale>
          <a:sx n="100" d="100"/>
          <a:sy n="100" d="100"/>
        </p:scale>
        <p:origin x="-508" y="-1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478F36-7A6F-4FB9-9043-6E2D2BCEC47D}" type="datetimeFigureOut">
              <a:rPr lang="es-ES" smtClean="0"/>
              <a:t>29/09/2020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FD1A8-2193-4944-9DDA-ABC6761D3F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28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 err="1" smtClean="0"/>
              <a:t>Map</a:t>
            </a:r>
            <a:r>
              <a:rPr lang="es-ES" dirty="0" smtClean="0"/>
              <a:t> </a:t>
            </a:r>
            <a:r>
              <a:rPr lang="es-ES" dirty="0" smtClean="0">
                <a:sym typeface="Wingdings" panose="05000000000000000000" pitchFamily="2" charset="2"/>
              </a:rPr>
              <a:t> A </a:t>
            </a:r>
            <a:r>
              <a:rPr lang="es-ES" dirty="0" err="1" smtClean="0">
                <a:sym typeface="Wingdings" panose="05000000000000000000" pitchFamily="2" charset="2"/>
              </a:rPr>
              <a:t>drawing</a:t>
            </a:r>
            <a:r>
              <a:rPr lang="es-ES" dirty="0" smtClean="0">
                <a:sym typeface="Wingdings" panose="05000000000000000000" pitchFamily="2" charset="2"/>
              </a:rPr>
              <a:t> </a:t>
            </a:r>
            <a:r>
              <a:rPr lang="es-ES" dirty="0" err="1" smtClean="0">
                <a:sym typeface="Wingdings" panose="05000000000000000000" pitchFamily="2" charset="2"/>
              </a:rPr>
              <a:t>on</a:t>
            </a:r>
            <a:r>
              <a:rPr lang="es-ES" dirty="0" smtClean="0">
                <a:sym typeface="Wingdings" panose="05000000000000000000" pitchFamily="2" charset="2"/>
              </a:rPr>
              <a:t> a flat </a:t>
            </a:r>
            <a:r>
              <a:rPr lang="es-ES" dirty="0" err="1" smtClean="0">
                <a:sym typeface="Wingdings" panose="05000000000000000000" pitchFamily="2" charset="2"/>
              </a:rPr>
              <a:t>surface</a:t>
            </a:r>
            <a:r>
              <a:rPr lang="es-ES" dirty="0" smtClean="0">
                <a:sym typeface="Wingdings" panose="05000000000000000000" pitchFamily="2" charset="2"/>
              </a:rPr>
              <a:t>, of </a:t>
            </a:r>
            <a:r>
              <a:rPr lang="es-ES" dirty="0" err="1" smtClean="0">
                <a:sym typeface="Wingdings" panose="05000000000000000000" pitchFamily="2" charset="2"/>
              </a:rPr>
              <a:t>parts</a:t>
            </a:r>
            <a:r>
              <a:rPr lang="es-ES" dirty="0" smtClean="0">
                <a:sym typeface="Wingdings" panose="05000000000000000000" pitchFamily="2" charset="2"/>
              </a:rPr>
              <a:t> </a:t>
            </a:r>
            <a:r>
              <a:rPr lang="es-ES" dirty="0" err="1" smtClean="0">
                <a:sym typeface="Wingdings" panose="05000000000000000000" pitchFamily="2" charset="2"/>
              </a:rPr>
              <a:t>or</a:t>
            </a:r>
            <a:r>
              <a:rPr lang="es-ES" dirty="0" smtClean="0">
                <a:sym typeface="Wingdings" panose="05000000000000000000" pitchFamily="2" charset="2"/>
              </a:rPr>
              <a:t> </a:t>
            </a:r>
            <a:r>
              <a:rPr lang="es-ES" dirty="0" err="1" smtClean="0">
                <a:sym typeface="Wingdings" panose="05000000000000000000" pitchFamily="2" charset="2"/>
              </a:rPr>
              <a:t>features</a:t>
            </a:r>
            <a:r>
              <a:rPr lang="es-ES" dirty="0" smtClean="0">
                <a:sym typeface="Wingdings" panose="05000000000000000000" pitchFamily="2" charset="2"/>
              </a:rPr>
              <a:t> of a place, as of </a:t>
            </a:r>
            <a:r>
              <a:rPr lang="es-ES" dirty="0" err="1" smtClean="0">
                <a:sym typeface="Wingdings" panose="05000000000000000000" pitchFamily="2" charset="2"/>
              </a:rPr>
              <a:t>the</a:t>
            </a:r>
            <a:r>
              <a:rPr lang="es-ES" dirty="0" smtClean="0">
                <a:sym typeface="Wingdings" panose="05000000000000000000" pitchFamily="2" charset="2"/>
              </a:rPr>
              <a:t> </a:t>
            </a:r>
            <a:r>
              <a:rPr lang="es-ES" dirty="0" err="1" smtClean="0">
                <a:sym typeface="Wingdings" panose="05000000000000000000" pitchFamily="2" charset="2"/>
              </a:rPr>
              <a:t>earth</a:t>
            </a:r>
            <a:r>
              <a:rPr lang="es-ES" dirty="0" smtClean="0">
                <a:sym typeface="Wingdings" panose="05000000000000000000" pitchFamily="2" charset="2"/>
              </a:rPr>
              <a:t>.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FD1A8-2193-4944-9DDA-ABC6761D3F81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9562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 smtClean="0"/>
              <a:t>Cardinal </a:t>
            </a:r>
            <a:r>
              <a:rPr lang="es-ES" b="1" dirty="0" err="1" smtClean="0"/>
              <a:t>point</a:t>
            </a:r>
            <a:r>
              <a:rPr lang="es-ES" b="1" dirty="0" smtClean="0"/>
              <a:t>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n-US" dirty="0" smtClean="0">
                <a:sym typeface="Wingdings" panose="05000000000000000000" pitchFamily="2" charset="2"/>
              </a:rPr>
              <a:t>One of the four main points of the compass: north, south, east, and west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 err="1" smtClean="0">
                <a:sym typeface="Wingdings" panose="05000000000000000000" pitchFamily="2" charset="2"/>
              </a:rPr>
              <a:t>Continent</a:t>
            </a:r>
            <a:r>
              <a:rPr lang="es-ES" dirty="0" smtClean="0">
                <a:sym typeface="Wingdings" panose="05000000000000000000" pitchFamily="2" charset="2"/>
              </a:rPr>
              <a:t>  O</a:t>
            </a:r>
            <a:r>
              <a:rPr lang="en-US" dirty="0" smtClean="0">
                <a:sym typeface="Wingdings" panose="05000000000000000000" pitchFamily="2" charset="2"/>
              </a:rPr>
              <a:t>ne of the seven large land masses on the earth's surface, surrounded, or mainly surrounded, by sea and usually consisting of various countries.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FD1A8-2193-4944-9DDA-ABC6761D3F81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9562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 err="1" smtClean="0"/>
              <a:t>Latitude</a:t>
            </a:r>
            <a:r>
              <a:rPr lang="es-ES" dirty="0" smtClean="0"/>
              <a:t>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n-US" dirty="0" smtClean="0">
                <a:sym typeface="Wingdings" panose="05000000000000000000" pitchFamily="2" charset="2"/>
              </a:rPr>
              <a:t>the position north or south of the Equator measured in degrees.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ym typeface="Wingdings" panose="05000000000000000000" pitchFamily="2" charset="2"/>
              </a:rPr>
              <a:t>Longitude </a:t>
            </a:r>
            <a:r>
              <a:rPr lang="en-US" b="0" dirty="0" smtClean="0">
                <a:sym typeface="Wingdings" panose="05000000000000000000" pitchFamily="2" charset="2"/>
              </a:rPr>
              <a:t> the distance of a place east or west of the Greenwich meridian, measured in degrees.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FD1A8-2193-4944-9DDA-ABC6761D3F81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9562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 err="1" smtClean="0">
                <a:sym typeface="Wingdings" panose="05000000000000000000" pitchFamily="2" charset="2"/>
              </a:rPr>
              <a:t>Equator</a:t>
            </a:r>
            <a:r>
              <a:rPr lang="es-ES" dirty="0" smtClean="0">
                <a:sym typeface="Wingdings" panose="05000000000000000000" pitchFamily="2" charset="2"/>
              </a:rPr>
              <a:t>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n-US" dirty="0" smtClean="0">
                <a:sym typeface="Wingdings" panose="05000000000000000000" pitchFamily="2" charset="2"/>
              </a:rPr>
              <a:t>an imaginary line drawn around the middle of the earth an equal distance from the North Pole and the South Pole.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ym typeface="Wingdings" panose="05000000000000000000" pitchFamily="2" charset="2"/>
              </a:rPr>
              <a:t>Meridian </a:t>
            </a:r>
            <a:r>
              <a:rPr lang="en-US" b="0" dirty="0" smtClean="0">
                <a:sym typeface="Wingdings" panose="05000000000000000000" pitchFamily="2" charset="2"/>
              </a:rPr>
              <a:t>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of the lines that is drawn from the North Pole to the South Pole on a map of the world</a:t>
            </a:r>
            <a:endParaRPr lang="en-US" b="0" dirty="0" smtClean="0">
              <a:sym typeface="Wingdings" panose="05000000000000000000" pitchFamily="2" charset="2"/>
            </a:endParaRP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FD1A8-2193-4944-9DDA-ABC6761D3F81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9562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ym typeface="Wingdings" panose="05000000000000000000" pitchFamily="2" charset="2"/>
              </a:rPr>
              <a:t>Tropics </a:t>
            </a:r>
            <a:r>
              <a:rPr lang="en-US" b="0" dirty="0" smtClean="0">
                <a:sym typeface="Wingdings" panose="05000000000000000000" pitchFamily="2" charset="2"/>
              </a:rPr>
              <a:t> 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area between the two tropics (Tropic of Cancer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Tropic of Capricorn)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which is the hottest part of the world.</a:t>
            </a:r>
            <a:endParaRPr lang="en-US" b="1" dirty="0" smtClean="0">
              <a:sym typeface="Wingdings" panose="05000000000000000000" pitchFamily="2" charset="2"/>
            </a:endParaRP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FD1A8-2193-4944-9DDA-ABC6761D3F81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9562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5DF9-8400-45A0-873C-9FB683DAF343}" type="datetimeFigureOut">
              <a:rPr lang="es-ES" smtClean="0"/>
              <a:t>29/09/2020</a:t>
            </a:fld>
            <a:endParaRPr lang="es-E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00D42A-C433-46E2-875B-C57465DB3943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5DF9-8400-45A0-873C-9FB683DAF343}" type="datetimeFigureOut">
              <a:rPr lang="es-ES" smtClean="0"/>
              <a:t>29/09/2020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D42A-C433-46E2-875B-C57465DB394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5DF9-8400-45A0-873C-9FB683DAF343}" type="datetimeFigureOut">
              <a:rPr lang="es-ES" smtClean="0"/>
              <a:t>29/09/2020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D42A-C433-46E2-875B-C57465DB394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5DF9-8400-45A0-873C-9FB683DAF343}" type="datetimeFigureOut">
              <a:rPr lang="es-ES" smtClean="0"/>
              <a:t>29/09/2020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D42A-C433-46E2-875B-C57465DB394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5DF9-8400-45A0-873C-9FB683DAF343}" type="datetimeFigureOut">
              <a:rPr lang="es-ES" smtClean="0"/>
              <a:t>29/09/2020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D42A-C433-46E2-875B-C57465DB3943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5DF9-8400-45A0-873C-9FB683DAF343}" type="datetimeFigureOut">
              <a:rPr lang="es-ES" smtClean="0"/>
              <a:t>29/09/2020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D42A-C433-46E2-875B-C57465DB3943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5DF9-8400-45A0-873C-9FB683DAF343}" type="datetimeFigureOut">
              <a:rPr lang="es-ES" smtClean="0"/>
              <a:t>29/09/2020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D42A-C433-46E2-875B-C57465DB3943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5DF9-8400-45A0-873C-9FB683DAF343}" type="datetimeFigureOut">
              <a:rPr lang="es-ES" smtClean="0"/>
              <a:t>29/09/2020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D42A-C433-46E2-875B-C57465DB394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5DF9-8400-45A0-873C-9FB683DAF343}" type="datetimeFigureOut">
              <a:rPr lang="es-ES" smtClean="0"/>
              <a:t>29/09/2020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D42A-C433-46E2-875B-C57465DB394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5DF9-8400-45A0-873C-9FB683DAF343}" type="datetimeFigureOut">
              <a:rPr lang="es-ES" smtClean="0"/>
              <a:t>29/09/2020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D42A-C433-46E2-875B-C57465DB394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5DF9-8400-45A0-873C-9FB683DAF343}" type="datetimeFigureOut">
              <a:rPr lang="es-ES" smtClean="0"/>
              <a:t>29/09/2020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D42A-C433-46E2-875B-C57465DB394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7C5DF9-8400-45A0-873C-9FB683DAF343}" type="datetimeFigureOut">
              <a:rPr lang="es-ES" smtClean="0"/>
              <a:t>29/09/2020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100D42A-C433-46E2-875B-C57465DB3943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9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0"/>
            <a:ext cx="6984776" cy="1224136"/>
          </a:xfrm>
        </p:spPr>
        <p:txBody>
          <a:bodyPr/>
          <a:lstStyle/>
          <a:p>
            <a:r>
              <a:rPr lang="es-ES" sz="6600" u="sng" dirty="0" smtClean="0"/>
              <a:t>GEOGRAPHY</a:t>
            </a:r>
            <a:endParaRPr lang="es-ES" sz="6600" u="sng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79612" y="1484784"/>
            <a:ext cx="6400800" cy="864096"/>
          </a:xfrm>
        </p:spPr>
        <p:txBody>
          <a:bodyPr/>
          <a:lstStyle/>
          <a:p>
            <a:r>
              <a:rPr lang="en-CA" i="1" dirty="0" smtClean="0"/>
              <a:t>Google Maps and Google Earth</a:t>
            </a:r>
            <a:endParaRPr lang="en-CA" i="1" dirty="0"/>
          </a:p>
        </p:txBody>
      </p:sp>
      <p:pic>
        <p:nvPicPr>
          <p:cNvPr id="1026" name="Picture 2" descr="World Map Illust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48880"/>
            <a:ext cx="7848872" cy="3830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187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1"/>
            <a:ext cx="7228930" cy="428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La vida antes de Google Maps: cómo era explorar la ciudad 15 años atrá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29"/>
          <a:stretch/>
        </p:blipFill>
        <p:spPr bwMode="auto">
          <a:xfrm>
            <a:off x="1979712" y="44624"/>
            <a:ext cx="5216375" cy="103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467544" y="1844824"/>
            <a:ext cx="648072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791580" y="5805264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By</a:t>
            </a:r>
            <a:r>
              <a:rPr lang="es-ES" dirty="0" smtClean="0"/>
              <a:t> </a:t>
            </a:r>
            <a:r>
              <a:rPr lang="es-ES" dirty="0" err="1" smtClean="0"/>
              <a:t>clicking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‘</a:t>
            </a:r>
            <a:r>
              <a:rPr lang="es-ES" dirty="0" err="1" smtClean="0"/>
              <a:t>terrain</a:t>
            </a:r>
            <a:r>
              <a:rPr lang="es-ES" dirty="0" smtClean="0"/>
              <a:t>’ </a:t>
            </a:r>
            <a:r>
              <a:rPr lang="es-ES" dirty="0" err="1" smtClean="0"/>
              <a:t>you</a:t>
            </a:r>
            <a:r>
              <a:rPr lang="es-ES" dirty="0" smtClean="0"/>
              <a:t> can </a:t>
            </a:r>
            <a:r>
              <a:rPr lang="es-ES" dirty="0" err="1" smtClean="0"/>
              <a:t>get</a:t>
            </a:r>
            <a:r>
              <a:rPr lang="es-ES" dirty="0" smtClean="0"/>
              <a:t> </a:t>
            </a:r>
            <a:r>
              <a:rPr lang="es-ES" dirty="0" err="1" smtClean="0"/>
              <a:t>an</a:t>
            </a:r>
            <a:r>
              <a:rPr lang="es-ES" dirty="0" smtClean="0"/>
              <a:t> </a:t>
            </a:r>
            <a:r>
              <a:rPr lang="es-ES" dirty="0" smtClean="0"/>
              <a:t>idea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topography</a:t>
            </a:r>
            <a:r>
              <a:rPr lang="es-ES" dirty="0" smtClean="0"/>
              <a:t> and </a:t>
            </a:r>
            <a:r>
              <a:rPr lang="es-ES" dirty="0" err="1" smtClean="0"/>
              <a:t>elevation</a:t>
            </a:r>
            <a:r>
              <a:rPr lang="es-ES" dirty="0" smtClean="0"/>
              <a:t> of places.</a:t>
            </a:r>
            <a:endParaRPr lang="es-ES" dirty="0"/>
          </a:p>
        </p:txBody>
      </p:sp>
      <p:cxnSp>
        <p:nvCxnSpPr>
          <p:cNvPr id="7" name="6 Conector recto de flecha"/>
          <p:cNvCxnSpPr/>
          <p:nvPr/>
        </p:nvCxnSpPr>
        <p:spPr>
          <a:xfrm flipH="1" flipV="1">
            <a:off x="1043608" y="2204864"/>
            <a:ext cx="1080120" cy="34563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18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1081516"/>
            <a:ext cx="4833953" cy="285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La vida antes de Google Maps: cómo era explorar la ciudad 15 años atrá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29"/>
          <a:stretch/>
        </p:blipFill>
        <p:spPr bwMode="auto">
          <a:xfrm>
            <a:off x="1979712" y="44624"/>
            <a:ext cx="5216375" cy="103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646" y="3284984"/>
            <a:ext cx="5466460" cy="322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79512" y="4221088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By</a:t>
            </a:r>
            <a:r>
              <a:rPr lang="es-ES" dirty="0" smtClean="0"/>
              <a:t> </a:t>
            </a:r>
            <a:r>
              <a:rPr lang="es-ES" dirty="0" err="1" smtClean="0"/>
              <a:t>clicking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‘</a:t>
            </a:r>
            <a:r>
              <a:rPr lang="es-ES" dirty="0" err="1" smtClean="0"/>
              <a:t>transit</a:t>
            </a:r>
            <a:r>
              <a:rPr lang="es-ES" dirty="0" smtClean="0"/>
              <a:t>’ </a:t>
            </a:r>
            <a:r>
              <a:rPr lang="es-ES" dirty="0" err="1" smtClean="0"/>
              <a:t>you</a:t>
            </a:r>
            <a:r>
              <a:rPr lang="es-ES" dirty="0" smtClean="0"/>
              <a:t> can </a:t>
            </a:r>
            <a:r>
              <a:rPr lang="es-ES" dirty="0" err="1" smtClean="0"/>
              <a:t>know</a:t>
            </a:r>
            <a:r>
              <a:rPr lang="es-ES" dirty="0" smtClean="0"/>
              <a:t> </a:t>
            </a:r>
            <a:r>
              <a:rPr lang="en-US" dirty="0"/>
              <a:t>the public transport of an area e.g. Barcelona (see the image)</a:t>
            </a:r>
          </a:p>
          <a:p>
            <a:endParaRPr lang="es-ES" dirty="0"/>
          </a:p>
        </p:txBody>
      </p:sp>
      <p:sp>
        <p:nvSpPr>
          <p:cNvPr id="8" name="7 Elipse"/>
          <p:cNvSpPr/>
          <p:nvPr/>
        </p:nvSpPr>
        <p:spPr>
          <a:xfrm>
            <a:off x="35494" y="1916832"/>
            <a:ext cx="576065" cy="2160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8 Conector recto de flecha"/>
          <p:cNvCxnSpPr/>
          <p:nvPr/>
        </p:nvCxnSpPr>
        <p:spPr>
          <a:xfrm flipH="1" flipV="1">
            <a:off x="645765" y="2164730"/>
            <a:ext cx="648072" cy="20882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10 Elipse"/>
          <p:cNvSpPr/>
          <p:nvPr/>
        </p:nvSpPr>
        <p:spPr>
          <a:xfrm>
            <a:off x="3671646" y="4113076"/>
            <a:ext cx="576065" cy="2160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11 Conector recto de flecha"/>
          <p:cNvCxnSpPr/>
          <p:nvPr/>
        </p:nvCxnSpPr>
        <p:spPr>
          <a:xfrm flipH="1">
            <a:off x="4247711" y="1991606"/>
            <a:ext cx="1253555" cy="21284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5580112" y="1080033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By</a:t>
            </a:r>
            <a:r>
              <a:rPr lang="es-ES" dirty="0" smtClean="0"/>
              <a:t> </a:t>
            </a:r>
            <a:r>
              <a:rPr lang="es-ES" dirty="0" err="1" smtClean="0"/>
              <a:t>clicking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‘</a:t>
            </a:r>
            <a:r>
              <a:rPr lang="es-ES" dirty="0" err="1" smtClean="0"/>
              <a:t>traffic</a:t>
            </a:r>
            <a:r>
              <a:rPr lang="es-ES" dirty="0" smtClean="0"/>
              <a:t>’ </a:t>
            </a:r>
            <a:r>
              <a:rPr lang="es-ES" dirty="0" err="1" smtClean="0"/>
              <a:t>you</a:t>
            </a:r>
            <a:r>
              <a:rPr lang="es-ES" dirty="0" smtClean="0"/>
              <a:t> can </a:t>
            </a:r>
            <a:r>
              <a:rPr lang="es-ES" dirty="0" err="1" smtClean="0"/>
              <a:t>know</a:t>
            </a:r>
            <a:r>
              <a:rPr lang="es-ES" dirty="0" smtClean="0"/>
              <a:t> </a:t>
            </a:r>
            <a:r>
              <a:rPr lang="en-US" dirty="0"/>
              <a:t>the </a:t>
            </a:r>
            <a:r>
              <a:rPr lang="en-US" b="1" dirty="0" smtClean="0"/>
              <a:t>live </a:t>
            </a:r>
            <a:r>
              <a:rPr lang="en-US" b="1" dirty="0" smtClean="0"/>
              <a:t>traffic </a:t>
            </a:r>
            <a:r>
              <a:rPr lang="en-US" dirty="0" smtClean="0"/>
              <a:t>on roads e.g</a:t>
            </a:r>
            <a:r>
              <a:rPr lang="en-US" dirty="0"/>
              <a:t>. Barcelona (see the image)</a:t>
            </a:r>
          </a:p>
          <a:p>
            <a:endParaRPr lang="es-ES" dirty="0"/>
          </a:p>
        </p:txBody>
      </p:sp>
      <p:sp>
        <p:nvSpPr>
          <p:cNvPr id="10" name="9 Rectángulo"/>
          <p:cNvSpPr/>
          <p:nvPr/>
        </p:nvSpPr>
        <p:spPr>
          <a:xfrm>
            <a:off x="5796136" y="6237312"/>
            <a:ext cx="1296144" cy="2693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6" name="15 Conector recto de flecha"/>
          <p:cNvCxnSpPr/>
          <p:nvPr/>
        </p:nvCxnSpPr>
        <p:spPr>
          <a:xfrm flipH="1">
            <a:off x="6404876" y="1680197"/>
            <a:ext cx="687405" cy="44130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42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07706"/>
            <a:ext cx="53975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463378" y="1760538"/>
            <a:ext cx="108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Menu</a:t>
            </a:r>
            <a:endParaRPr lang="es-ES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485380" y="2399794"/>
            <a:ext cx="108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Search</a:t>
            </a:r>
            <a:endParaRPr lang="es-E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1475656" y="2975858"/>
            <a:ext cx="108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Voyager</a:t>
            </a:r>
            <a:endParaRPr lang="es-ES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493442" y="3623930"/>
            <a:ext cx="2214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I’m</a:t>
            </a:r>
            <a:r>
              <a:rPr lang="es-ES" dirty="0" smtClean="0"/>
              <a:t> </a:t>
            </a:r>
            <a:r>
              <a:rPr lang="es-ES" dirty="0" err="1" smtClean="0"/>
              <a:t>Feeling</a:t>
            </a:r>
            <a:r>
              <a:rPr lang="es-ES" dirty="0" smtClean="0"/>
              <a:t> </a:t>
            </a:r>
            <a:r>
              <a:rPr lang="es-ES" dirty="0" err="1" smtClean="0"/>
              <a:t>Lucky</a:t>
            </a:r>
            <a:endParaRPr lang="es-ES" dirty="0"/>
          </a:p>
        </p:txBody>
      </p:sp>
      <p:sp>
        <p:nvSpPr>
          <p:cNvPr id="16" name="15 CuadroTexto"/>
          <p:cNvSpPr txBox="1"/>
          <p:nvPr/>
        </p:nvSpPr>
        <p:spPr>
          <a:xfrm>
            <a:off x="1511252" y="4199994"/>
            <a:ext cx="108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Projects</a:t>
            </a:r>
            <a:endParaRPr lang="es-ES" dirty="0"/>
          </a:p>
        </p:txBody>
      </p:sp>
      <p:sp>
        <p:nvSpPr>
          <p:cNvPr id="17" name="16 CuadroTexto"/>
          <p:cNvSpPr txBox="1"/>
          <p:nvPr/>
        </p:nvSpPr>
        <p:spPr>
          <a:xfrm>
            <a:off x="1528242" y="4848066"/>
            <a:ext cx="1891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Map</a:t>
            </a:r>
            <a:r>
              <a:rPr lang="es-ES" dirty="0" smtClean="0"/>
              <a:t> Style</a:t>
            </a:r>
            <a:endParaRPr lang="es-ES" dirty="0"/>
          </a:p>
        </p:txBody>
      </p:sp>
      <p:sp>
        <p:nvSpPr>
          <p:cNvPr id="18" name="17 CuadroTexto"/>
          <p:cNvSpPr txBox="1"/>
          <p:nvPr/>
        </p:nvSpPr>
        <p:spPr>
          <a:xfrm>
            <a:off x="1528242" y="5414838"/>
            <a:ext cx="3547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Measure</a:t>
            </a:r>
            <a:r>
              <a:rPr lang="es-ES" dirty="0" smtClean="0"/>
              <a:t> </a:t>
            </a:r>
            <a:r>
              <a:rPr lang="es-ES" dirty="0" err="1" smtClean="0"/>
              <a:t>distance</a:t>
            </a:r>
            <a:r>
              <a:rPr lang="es-ES" dirty="0" smtClean="0"/>
              <a:t> and </a:t>
            </a:r>
          </a:p>
          <a:p>
            <a:r>
              <a:rPr lang="es-ES" dirty="0" err="1" smtClean="0"/>
              <a:t>area</a:t>
            </a:r>
            <a:endParaRPr lang="es-ES" dirty="0"/>
          </a:p>
        </p:txBody>
      </p:sp>
      <p:pic>
        <p:nvPicPr>
          <p:cNvPr id="19" name="Picture 2" descr="Google Earth | 👨🏻‍💻 Raúl Diego 🚀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0" b="26370"/>
          <a:stretch/>
        </p:blipFill>
        <p:spPr bwMode="auto">
          <a:xfrm>
            <a:off x="2195736" y="260648"/>
            <a:ext cx="4173625" cy="113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45204"/>
            <a:ext cx="4135413" cy="36428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86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10" y="1268760"/>
            <a:ext cx="821845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Google Earth | 👨🏻‍💻 Raúl Diego 🚀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0" b="26370"/>
          <a:stretch/>
        </p:blipFill>
        <p:spPr bwMode="auto">
          <a:xfrm>
            <a:off x="2195736" y="34330"/>
            <a:ext cx="4173625" cy="113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27584" y="3212976"/>
            <a:ext cx="1944216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/>
              <a:t>Search</a:t>
            </a:r>
            <a:r>
              <a:rPr lang="es-ES" dirty="0"/>
              <a:t> a place and </a:t>
            </a:r>
            <a:r>
              <a:rPr lang="es-ES" dirty="0" err="1"/>
              <a:t>get</a:t>
            </a:r>
            <a:r>
              <a:rPr lang="es-ES" dirty="0"/>
              <a:t> </a:t>
            </a:r>
            <a:r>
              <a:rPr lang="es-ES" dirty="0" err="1"/>
              <a:t>information</a:t>
            </a:r>
            <a:r>
              <a:rPr lang="es-ES" dirty="0"/>
              <a:t> </a:t>
            </a:r>
            <a:r>
              <a:rPr lang="es-ES" dirty="0" err="1"/>
              <a:t>about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 smtClean="0"/>
              <a:t>.</a:t>
            </a:r>
            <a:endParaRPr lang="es-ES" dirty="0"/>
          </a:p>
        </p:txBody>
      </p:sp>
      <p:cxnSp>
        <p:nvCxnSpPr>
          <p:cNvPr id="8" name="7 Conector recto de flecha"/>
          <p:cNvCxnSpPr/>
          <p:nvPr/>
        </p:nvCxnSpPr>
        <p:spPr>
          <a:xfrm flipH="1" flipV="1">
            <a:off x="539552" y="1916832"/>
            <a:ext cx="288032" cy="12961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 flipV="1">
            <a:off x="5652120" y="2564904"/>
            <a:ext cx="936104" cy="10441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0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ogle Earth | 👨🏻‍💻 Raúl Diego 🚀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0" b="26370"/>
          <a:stretch/>
        </p:blipFill>
        <p:spPr bwMode="auto">
          <a:xfrm>
            <a:off x="2195736" y="34330"/>
            <a:ext cx="4173625" cy="113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46820"/>
            <a:ext cx="4968552" cy="2909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645024"/>
            <a:ext cx="5349985" cy="3134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77342" y="1628800"/>
            <a:ext cx="2736304" cy="14773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By clicking here you can choose the map style. There are 4 options (clean, exploration, everything, custom). </a:t>
            </a:r>
            <a:endParaRPr lang="en-US" dirty="0"/>
          </a:p>
        </p:txBody>
      </p:sp>
      <p:sp>
        <p:nvSpPr>
          <p:cNvPr id="6" name="5 Rectángulo"/>
          <p:cNvSpPr/>
          <p:nvPr/>
        </p:nvSpPr>
        <p:spPr>
          <a:xfrm>
            <a:off x="4067944" y="2204864"/>
            <a:ext cx="214604" cy="2880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" name="7 Conector recto"/>
          <p:cNvCxnSpPr/>
          <p:nvPr/>
        </p:nvCxnSpPr>
        <p:spPr>
          <a:xfrm flipH="1" flipV="1">
            <a:off x="3213646" y="1628800"/>
            <a:ext cx="854298" cy="57606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H="1">
            <a:off x="3213646" y="2492896"/>
            <a:ext cx="854298" cy="61323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11 Rectángulo"/>
          <p:cNvSpPr/>
          <p:nvPr/>
        </p:nvSpPr>
        <p:spPr>
          <a:xfrm>
            <a:off x="323528" y="6453336"/>
            <a:ext cx="1440160" cy="3263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CuadroTexto"/>
          <p:cNvSpPr txBox="1"/>
          <p:nvPr/>
        </p:nvSpPr>
        <p:spPr>
          <a:xfrm>
            <a:off x="6516216" y="4750689"/>
            <a:ext cx="216024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 smtClean="0"/>
              <a:t>See</a:t>
            </a:r>
            <a:r>
              <a:rPr lang="es-ES" dirty="0" smtClean="0"/>
              <a:t> </a:t>
            </a:r>
            <a:r>
              <a:rPr lang="es-ES" dirty="0" err="1" smtClean="0"/>
              <a:t>all</a:t>
            </a:r>
            <a:r>
              <a:rPr lang="es-ES" dirty="0" smtClean="0"/>
              <a:t> </a:t>
            </a:r>
            <a:r>
              <a:rPr lang="es-ES" dirty="0" err="1" smtClean="0"/>
              <a:t>gridlines</a:t>
            </a:r>
            <a:r>
              <a:rPr lang="es-ES" dirty="0" smtClean="0"/>
              <a:t> (</a:t>
            </a:r>
            <a:r>
              <a:rPr lang="es-ES" dirty="0" err="1" smtClean="0"/>
              <a:t>equator</a:t>
            </a:r>
            <a:r>
              <a:rPr lang="es-ES" dirty="0" smtClean="0"/>
              <a:t>, </a:t>
            </a:r>
            <a:r>
              <a:rPr lang="es-ES" dirty="0" err="1" smtClean="0"/>
              <a:t>meridian</a:t>
            </a:r>
            <a:r>
              <a:rPr lang="es-ES" dirty="0" smtClean="0"/>
              <a:t>, </a:t>
            </a:r>
            <a:r>
              <a:rPr lang="es-ES" dirty="0" err="1" smtClean="0"/>
              <a:t>tropics</a:t>
            </a:r>
            <a:r>
              <a:rPr lang="es-ES" dirty="0" smtClean="0"/>
              <a:t>…)</a:t>
            </a:r>
            <a:endParaRPr lang="es-ES" dirty="0"/>
          </a:p>
        </p:txBody>
      </p:sp>
      <p:sp>
        <p:nvSpPr>
          <p:cNvPr id="14" name="13 Flecha derecha"/>
          <p:cNvSpPr/>
          <p:nvPr/>
        </p:nvSpPr>
        <p:spPr>
          <a:xfrm>
            <a:off x="5580112" y="5013176"/>
            <a:ext cx="789249" cy="50405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889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449951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55492"/>
            <a:ext cx="4303402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755576" y="3861048"/>
            <a:ext cx="144016" cy="1440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755576" y="4797152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By</a:t>
            </a:r>
            <a:r>
              <a:rPr lang="es-ES" dirty="0" smtClean="0"/>
              <a:t> </a:t>
            </a:r>
            <a:r>
              <a:rPr lang="es-ES" dirty="0" err="1" smtClean="0"/>
              <a:t>clicking</a:t>
            </a:r>
            <a:r>
              <a:rPr lang="es-ES" dirty="0" smtClean="0"/>
              <a:t> </a:t>
            </a:r>
            <a:r>
              <a:rPr lang="es-ES" dirty="0" err="1" smtClean="0"/>
              <a:t>here</a:t>
            </a:r>
            <a:r>
              <a:rPr lang="es-ES" dirty="0" smtClean="0"/>
              <a:t> and </a:t>
            </a:r>
            <a:r>
              <a:rPr lang="es-ES" dirty="0" err="1" smtClean="0"/>
              <a:t>drawing</a:t>
            </a:r>
            <a:r>
              <a:rPr lang="es-ES" dirty="0" smtClean="0"/>
              <a:t> a line </a:t>
            </a:r>
            <a:r>
              <a:rPr lang="es-ES" dirty="0" err="1" smtClean="0"/>
              <a:t>you</a:t>
            </a:r>
            <a:r>
              <a:rPr lang="es-ES" dirty="0" smtClean="0"/>
              <a:t> can </a:t>
            </a:r>
            <a:r>
              <a:rPr lang="es-ES" dirty="0" err="1" smtClean="0"/>
              <a:t>know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distance</a:t>
            </a:r>
            <a:r>
              <a:rPr lang="es-ES" dirty="0" smtClean="0"/>
              <a:t> of a place. </a:t>
            </a:r>
            <a:endParaRPr lang="es-ES" dirty="0"/>
          </a:p>
        </p:txBody>
      </p:sp>
      <p:cxnSp>
        <p:nvCxnSpPr>
          <p:cNvPr id="7" name="6 Conector recto de flecha"/>
          <p:cNvCxnSpPr/>
          <p:nvPr/>
        </p:nvCxnSpPr>
        <p:spPr>
          <a:xfrm>
            <a:off x="899592" y="4005064"/>
            <a:ext cx="432048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10 Rectángulo"/>
          <p:cNvSpPr/>
          <p:nvPr/>
        </p:nvSpPr>
        <p:spPr>
          <a:xfrm>
            <a:off x="5004048" y="6525344"/>
            <a:ext cx="144016" cy="1440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CuadroTexto"/>
          <p:cNvSpPr txBox="1"/>
          <p:nvPr/>
        </p:nvSpPr>
        <p:spPr>
          <a:xfrm>
            <a:off x="6084168" y="2204864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Also</a:t>
            </a:r>
            <a:r>
              <a:rPr lang="es-ES" dirty="0" smtClean="0"/>
              <a:t>, </a:t>
            </a:r>
            <a:r>
              <a:rPr lang="es-ES" dirty="0" err="1" smtClean="0"/>
              <a:t>you</a:t>
            </a:r>
            <a:r>
              <a:rPr lang="es-ES" dirty="0" smtClean="0"/>
              <a:t> can </a:t>
            </a:r>
            <a:r>
              <a:rPr lang="es-ES" dirty="0" err="1" smtClean="0"/>
              <a:t>draw</a:t>
            </a:r>
            <a:r>
              <a:rPr lang="es-ES" dirty="0" smtClean="0"/>
              <a:t> a </a:t>
            </a:r>
            <a:r>
              <a:rPr lang="es-ES" dirty="0" err="1" smtClean="0"/>
              <a:t>shape</a:t>
            </a:r>
            <a:r>
              <a:rPr lang="es-ES" dirty="0" smtClean="0"/>
              <a:t> to </a:t>
            </a:r>
            <a:r>
              <a:rPr lang="es-ES" dirty="0" err="1" smtClean="0"/>
              <a:t>know</a:t>
            </a:r>
            <a:r>
              <a:rPr lang="es-ES" dirty="0" smtClean="0"/>
              <a:t> </a:t>
            </a:r>
            <a:r>
              <a:rPr lang="es-ES" dirty="0" err="1" smtClean="0"/>
              <a:t>perimeters</a:t>
            </a:r>
            <a:r>
              <a:rPr lang="es-ES" dirty="0" smtClean="0"/>
              <a:t> and </a:t>
            </a:r>
            <a:r>
              <a:rPr lang="es-ES" dirty="0" err="1" smtClean="0"/>
              <a:t>areas</a:t>
            </a:r>
            <a:r>
              <a:rPr lang="es-ES" dirty="0" smtClean="0"/>
              <a:t>. </a:t>
            </a:r>
            <a:r>
              <a:rPr lang="es-ES" dirty="0" err="1" smtClean="0"/>
              <a:t>e.g</a:t>
            </a:r>
            <a:r>
              <a:rPr lang="es-ES" dirty="0" smtClean="0"/>
              <a:t>. </a:t>
            </a:r>
            <a:r>
              <a:rPr lang="es-ES" b="1" dirty="0" smtClean="0"/>
              <a:t>Mallorca</a:t>
            </a:r>
            <a:r>
              <a:rPr lang="es-ES" dirty="0" smtClean="0"/>
              <a:t> (Island of </a:t>
            </a:r>
            <a:r>
              <a:rPr lang="es-ES" dirty="0" err="1" smtClean="0"/>
              <a:t>Spain</a:t>
            </a:r>
            <a:r>
              <a:rPr lang="es-ES" dirty="0" smtClean="0"/>
              <a:t>)</a:t>
            </a:r>
            <a:endParaRPr lang="es-ES" dirty="0"/>
          </a:p>
        </p:txBody>
      </p:sp>
      <p:cxnSp>
        <p:nvCxnSpPr>
          <p:cNvPr id="10" name="9 Conector recto de flecha"/>
          <p:cNvCxnSpPr/>
          <p:nvPr/>
        </p:nvCxnSpPr>
        <p:spPr>
          <a:xfrm flipV="1">
            <a:off x="5004048" y="2780928"/>
            <a:ext cx="1080120" cy="37444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>
            <a:stCxn id="12" idx="2"/>
          </p:cNvCxnSpPr>
          <p:nvPr/>
        </p:nvCxnSpPr>
        <p:spPr>
          <a:xfrm flipH="1">
            <a:off x="7308304" y="3128194"/>
            <a:ext cx="288032" cy="26050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3" name="Picture 2" descr="Google Earth | 👨🏻‍💻 Raúl Diego 🚀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0" b="26370"/>
          <a:stretch/>
        </p:blipFill>
        <p:spPr bwMode="auto">
          <a:xfrm>
            <a:off x="2195736" y="34330"/>
            <a:ext cx="4173625" cy="113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05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5"/>
            <a:ext cx="4248472" cy="247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77072"/>
            <a:ext cx="4534972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355976" y="3429000"/>
            <a:ext cx="144016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" name="4 Conector recto"/>
          <p:cNvCxnSpPr/>
          <p:nvPr/>
        </p:nvCxnSpPr>
        <p:spPr>
          <a:xfrm flipH="1">
            <a:off x="1547664" y="3645024"/>
            <a:ext cx="2808312" cy="43204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>
            <a:off x="4499992" y="3645024"/>
            <a:ext cx="1582644" cy="43204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4" t="73681"/>
          <a:stretch/>
        </p:blipFill>
        <p:spPr bwMode="auto">
          <a:xfrm>
            <a:off x="6948264" y="3228511"/>
            <a:ext cx="2057474" cy="1697121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5220072" y="6021288"/>
            <a:ext cx="862564" cy="7200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4" name="13 Conector recto"/>
          <p:cNvCxnSpPr/>
          <p:nvPr/>
        </p:nvCxnSpPr>
        <p:spPr>
          <a:xfrm flipV="1">
            <a:off x="6082636" y="3228511"/>
            <a:ext cx="865628" cy="279277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 flipV="1">
            <a:off x="6082636" y="4925632"/>
            <a:ext cx="2923102" cy="181573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CuadroTexto"/>
          <p:cNvSpPr txBox="1"/>
          <p:nvPr/>
        </p:nvSpPr>
        <p:spPr>
          <a:xfrm>
            <a:off x="476226" y="4463967"/>
            <a:ext cx="100811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Street View </a:t>
            </a:r>
            <a:r>
              <a:rPr lang="es-ES" dirty="0" err="1" smtClean="0"/>
              <a:t>Images</a:t>
            </a:r>
            <a:endParaRPr lang="es-ES" dirty="0"/>
          </a:p>
        </p:txBody>
      </p:sp>
      <p:sp>
        <p:nvSpPr>
          <p:cNvPr id="25" name="24 CuadroTexto"/>
          <p:cNvSpPr txBox="1"/>
          <p:nvPr/>
        </p:nvSpPr>
        <p:spPr>
          <a:xfrm>
            <a:off x="6381452" y="2132856"/>
            <a:ext cx="270554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/>
              <a:t>Information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location</a:t>
            </a:r>
            <a:r>
              <a:rPr lang="es-ES" dirty="0"/>
              <a:t> in a </a:t>
            </a:r>
            <a:r>
              <a:rPr lang="es-ES" dirty="0" err="1"/>
              <a:t>small</a:t>
            </a:r>
            <a:r>
              <a:rPr lang="es-ES" dirty="0"/>
              <a:t> </a:t>
            </a:r>
            <a:r>
              <a:rPr lang="es-ES" dirty="0" err="1"/>
              <a:t>world</a:t>
            </a:r>
            <a:r>
              <a:rPr lang="es-ES" dirty="0"/>
              <a:t> </a:t>
            </a:r>
            <a:r>
              <a:rPr lang="es-ES" dirty="0" err="1"/>
              <a:t>map</a:t>
            </a:r>
            <a:r>
              <a:rPr lang="es-ES" dirty="0"/>
              <a:t>. </a:t>
            </a:r>
          </a:p>
        </p:txBody>
      </p:sp>
      <p:pic>
        <p:nvPicPr>
          <p:cNvPr id="26" name="Picture 2" descr="Google Earth | 👨🏻‍💻 Raúl Diego 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0" b="26370"/>
          <a:stretch/>
        </p:blipFill>
        <p:spPr bwMode="auto">
          <a:xfrm>
            <a:off x="2195736" y="34330"/>
            <a:ext cx="4173625" cy="113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78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3429000"/>
            <a:ext cx="8229600" cy="1600200"/>
          </a:xfrm>
        </p:spPr>
        <p:txBody>
          <a:bodyPr/>
          <a:lstStyle/>
          <a:p>
            <a:r>
              <a:rPr lang="en-US" dirty="0"/>
              <a:t>This has been the basis of how to use Google </a:t>
            </a:r>
            <a:r>
              <a:rPr lang="en-US" dirty="0" smtClean="0"/>
              <a:t>Maps and Google Earth.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err="1" smtClean="0"/>
              <a:t>Now</a:t>
            </a:r>
            <a:r>
              <a:rPr lang="es-ES" dirty="0" smtClean="0"/>
              <a:t> explore </a:t>
            </a:r>
            <a:r>
              <a:rPr lang="es-ES" dirty="0" err="1" smtClean="0"/>
              <a:t>yourself</a:t>
            </a:r>
            <a:r>
              <a:rPr lang="es-ES" dirty="0" smtClean="0"/>
              <a:t>!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5158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8864" y="836712"/>
            <a:ext cx="8229600" cy="3231232"/>
          </a:xfrm>
        </p:spPr>
        <p:txBody>
          <a:bodyPr>
            <a:normAutofit fontScale="90000"/>
          </a:bodyPr>
          <a:lstStyle/>
          <a:p>
            <a:r>
              <a:rPr lang="en-US" dirty="0"/>
              <a:t>A</a:t>
            </a:r>
            <a:r>
              <a:rPr lang="en-US" dirty="0" smtClean="0"/>
              <a:t> map can give us a lot of information about a place, let's find out what we can do with</a:t>
            </a:r>
            <a:br>
              <a:rPr lang="en-US" dirty="0" smtClean="0"/>
            </a:br>
            <a:endParaRPr lang="es-ES" dirty="0"/>
          </a:p>
        </p:txBody>
      </p:sp>
      <p:pic>
        <p:nvPicPr>
          <p:cNvPr id="2050" name="Picture 2" descr="Google Earth | 👨🏻‍💻 Raúl Diego 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21861"/>
            <a:ext cx="3096344" cy="174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oogle Ma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67368"/>
            <a:ext cx="3168352" cy="178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4 Conector recto de flecha"/>
          <p:cNvCxnSpPr/>
          <p:nvPr/>
        </p:nvCxnSpPr>
        <p:spPr>
          <a:xfrm flipH="1">
            <a:off x="2555776" y="3284984"/>
            <a:ext cx="864096" cy="1008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>
            <a:off x="5508104" y="3334141"/>
            <a:ext cx="855712" cy="9277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562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Resultado de imagen para MAPAS MUNDI MUDOS CON PARALELOS Y MERIDIANOS |  Mapamundi para imprimir, Mapamundi dibujo, Mapamund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60976"/>
            <a:ext cx="7632848" cy="380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331640" y="1476201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MAP</a:t>
            </a:r>
            <a:endParaRPr lang="es-ES" sz="3200" dirty="0"/>
          </a:p>
        </p:txBody>
      </p:sp>
      <p:sp>
        <p:nvSpPr>
          <p:cNvPr id="31" name="1 Título"/>
          <p:cNvSpPr>
            <a:spLocks noGrp="1"/>
          </p:cNvSpPr>
          <p:nvPr>
            <p:ph type="title"/>
          </p:nvPr>
        </p:nvSpPr>
        <p:spPr>
          <a:xfrm>
            <a:off x="251520" y="188640"/>
            <a:ext cx="6053844" cy="114300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s-ES" sz="2800" dirty="0" smtClean="0"/>
              <a:t>…</a:t>
            </a:r>
            <a:r>
              <a:rPr lang="es-ES" sz="2800" dirty="0" err="1" smtClean="0"/>
              <a:t>but</a:t>
            </a:r>
            <a:r>
              <a:rPr lang="es-ES" sz="2800" dirty="0" smtClean="0"/>
              <a:t> </a:t>
            </a:r>
            <a:r>
              <a:rPr lang="es-ES" sz="2800" dirty="0" err="1" smtClean="0"/>
              <a:t>first</a:t>
            </a:r>
            <a:r>
              <a:rPr lang="es-ES" sz="2800" dirty="0" smtClean="0"/>
              <a:t>, </a:t>
            </a:r>
            <a:r>
              <a:rPr lang="es-ES" sz="2800" dirty="0" err="1" smtClean="0"/>
              <a:t>we</a:t>
            </a:r>
            <a:r>
              <a:rPr lang="es-ES" sz="2800" dirty="0" smtClean="0"/>
              <a:t> are </a:t>
            </a:r>
            <a:r>
              <a:rPr lang="es-ES" sz="2800" dirty="0" err="1" smtClean="0"/>
              <a:t>going</a:t>
            </a:r>
            <a:r>
              <a:rPr lang="es-ES" sz="2800" dirty="0" smtClean="0"/>
              <a:t> to </a:t>
            </a:r>
            <a:r>
              <a:rPr lang="es-ES" sz="2800" dirty="0" err="1" smtClean="0"/>
              <a:t>highlight</a:t>
            </a:r>
            <a:r>
              <a:rPr lang="es-ES" sz="2800" dirty="0" smtClean="0"/>
              <a:t> </a:t>
            </a:r>
            <a:r>
              <a:rPr lang="es-ES" sz="2800" dirty="0" err="1" smtClean="0"/>
              <a:t>some</a:t>
            </a:r>
            <a:r>
              <a:rPr lang="es-ES" sz="2800" dirty="0" smtClean="0"/>
              <a:t> </a:t>
            </a:r>
            <a:r>
              <a:rPr lang="es-ES" sz="2800" dirty="0" err="1" smtClean="0"/>
              <a:t>key</a:t>
            </a:r>
            <a:r>
              <a:rPr lang="es-ES" sz="2800" dirty="0" smtClean="0"/>
              <a:t> </a:t>
            </a:r>
            <a:r>
              <a:rPr lang="es-ES" sz="2800" dirty="0" err="1" smtClean="0"/>
              <a:t>concepts</a:t>
            </a:r>
            <a:r>
              <a:rPr lang="es-ES" sz="2800" dirty="0" smtClean="0"/>
              <a:t>: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79205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Resultado de imagen para MAPAS MUNDI MUDOS CON PARALELOS Y MERIDIANOS |  Mapamundi para imprimir, Mapamundi dibujo, Mapamund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60976"/>
            <a:ext cx="7632848" cy="380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423915" y="1461999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MAP</a:t>
            </a:r>
            <a:endParaRPr lang="es-ES" sz="3200" dirty="0"/>
          </a:p>
        </p:txBody>
      </p:sp>
      <p:pic>
        <p:nvPicPr>
          <p:cNvPr id="3076" name="Picture 4" descr="Diseño de brújula vector gratuit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6" t="13477" r="10201" b="10835"/>
          <a:stretch/>
        </p:blipFill>
        <p:spPr bwMode="auto">
          <a:xfrm>
            <a:off x="7236296" y="548680"/>
            <a:ext cx="1466950" cy="143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Elipse"/>
          <p:cNvSpPr/>
          <p:nvPr/>
        </p:nvSpPr>
        <p:spPr>
          <a:xfrm>
            <a:off x="4355976" y="3068960"/>
            <a:ext cx="1656184" cy="196904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" name="6 Conector recto de flecha"/>
          <p:cNvCxnSpPr/>
          <p:nvPr/>
        </p:nvCxnSpPr>
        <p:spPr>
          <a:xfrm>
            <a:off x="3779912" y="1980010"/>
            <a:ext cx="792088" cy="11821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2987824" y="161950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CONTINENT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6732240" y="17934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CARDINAL POINTS</a:t>
            </a:r>
            <a:endParaRPr lang="es-ES" dirty="0"/>
          </a:p>
        </p:txBody>
      </p:sp>
      <p:sp>
        <p:nvSpPr>
          <p:cNvPr id="28" name="1 Título"/>
          <p:cNvSpPr txBox="1">
            <a:spLocks/>
          </p:cNvSpPr>
          <p:nvPr/>
        </p:nvSpPr>
        <p:spPr>
          <a:xfrm>
            <a:off x="251520" y="188640"/>
            <a:ext cx="60538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" sz="2800" dirty="0" smtClean="0"/>
              <a:t>…</a:t>
            </a:r>
            <a:r>
              <a:rPr lang="es-ES" sz="2800" dirty="0" err="1" smtClean="0"/>
              <a:t>but</a:t>
            </a:r>
            <a:r>
              <a:rPr lang="es-ES" sz="2800" dirty="0" smtClean="0"/>
              <a:t> </a:t>
            </a:r>
            <a:r>
              <a:rPr lang="es-ES" sz="2800" dirty="0" err="1" smtClean="0"/>
              <a:t>first</a:t>
            </a:r>
            <a:r>
              <a:rPr lang="es-ES" sz="2800" dirty="0" smtClean="0"/>
              <a:t>, </a:t>
            </a:r>
            <a:r>
              <a:rPr lang="es-ES" sz="2800" dirty="0" err="1" smtClean="0"/>
              <a:t>we</a:t>
            </a:r>
            <a:r>
              <a:rPr lang="es-ES" sz="2800" dirty="0" smtClean="0"/>
              <a:t> are </a:t>
            </a:r>
            <a:r>
              <a:rPr lang="es-ES" sz="2800" dirty="0" err="1" smtClean="0"/>
              <a:t>going</a:t>
            </a:r>
            <a:r>
              <a:rPr lang="es-ES" sz="2800" dirty="0" smtClean="0"/>
              <a:t> to </a:t>
            </a:r>
            <a:r>
              <a:rPr lang="es-ES" sz="2800" dirty="0" err="1" smtClean="0"/>
              <a:t>highlight</a:t>
            </a:r>
            <a:r>
              <a:rPr lang="es-ES" sz="2800" dirty="0" smtClean="0"/>
              <a:t> </a:t>
            </a:r>
            <a:r>
              <a:rPr lang="es-ES" sz="2800" dirty="0" err="1" smtClean="0"/>
              <a:t>some</a:t>
            </a:r>
            <a:r>
              <a:rPr lang="es-ES" sz="2800" dirty="0" smtClean="0"/>
              <a:t> </a:t>
            </a:r>
            <a:r>
              <a:rPr lang="es-ES" sz="2800" dirty="0" err="1" smtClean="0"/>
              <a:t>key</a:t>
            </a:r>
            <a:r>
              <a:rPr lang="es-ES" sz="2800" dirty="0" smtClean="0"/>
              <a:t> </a:t>
            </a:r>
            <a:r>
              <a:rPr lang="es-ES" sz="2800" dirty="0" err="1" smtClean="0"/>
              <a:t>concepts</a:t>
            </a:r>
            <a:r>
              <a:rPr lang="es-ES" sz="2800" dirty="0" smtClean="0"/>
              <a:t>: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29195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Resultado de imagen para MAPAS MUNDI MUDOS CON PARALELOS Y MERIDIANOS |  Mapamundi para imprimir, Mapamundi dibujo, Mapamund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60976"/>
            <a:ext cx="7632848" cy="380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423915" y="1427963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MAP</a:t>
            </a:r>
            <a:endParaRPr lang="es-ES" sz="3200" dirty="0"/>
          </a:p>
        </p:txBody>
      </p:sp>
      <p:pic>
        <p:nvPicPr>
          <p:cNvPr id="3076" name="Picture 4" descr="Diseño de brújula vector gratuit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6" t="13477" r="10201" b="10835"/>
          <a:stretch/>
        </p:blipFill>
        <p:spPr bwMode="auto">
          <a:xfrm>
            <a:off x="7164288" y="548680"/>
            <a:ext cx="1466950" cy="143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Elipse"/>
          <p:cNvSpPr/>
          <p:nvPr/>
        </p:nvSpPr>
        <p:spPr>
          <a:xfrm>
            <a:off x="4355976" y="3068960"/>
            <a:ext cx="1656184" cy="196904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" name="6 Conector recto de flecha"/>
          <p:cNvCxnSpPr/>
          <p:nvPr/>
        </p:nvCxnSpPr>
        <p:spPr>
          <a:xfrm>
            <a:off x="3779912" y="1980010"/>
            <a:ext cx="792088" cy="11821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2987824" y="161950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CONTINENT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6732240" y="17934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CARDINAL POINTS</a:t>
            </a:r>
            <a:endParaRPr lang="es-ES" dirty="0"/>
          </a:p>
        </p:txBody>
      </p:sp>
      <p:sp>
        <p:nvSpPr>
          <p:cNvPr id="22" name="21 Cerrar llave"/>
          <p:cNvSpPr/>
          <p:nvPr/>
        </p:nvSpPr>
        <p:spPr>
          <a:xfrm rot="5400000">
            <a:off x="5209796" y="4169406"/>
            <a:ext cx="102608" cy="366235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608004" y="6021288"/>
            <a:ext cx="1764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LONGITUDE</a:t>
            </a:r>
            <a:endParaRPr lang="es-ES" dirty="0"/>
          </a:p>
        </p:txBody>
      </p:sp>
      <p:sp>
        <p:nvSpPr>
          <p:cNvPr id="26" name="25 Abrir llave"/>
          <p:cNvSpPr/>
          <p:nvPr/>
        </p:nvSpPr>
        <p:spPr>
          <a:xfrm>
            <a:off x="1213913" y="2132856"/>
            <a:ext cx="117727" cy="367240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26 CuadroTexto"/>
          <p:cNvSpPr txBox="1"/>
          <p:nvPr/>
        </p:nvSpPr>
        <p:spPr>
          <a:xfrm>
            <a:off x="161550" y="3779748"/>
            <a:ext cx="1098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LATITUDE</a:t>
            </a:r>
            <a:endParaRPr lang="es-ES" sz="1400" dirty="0"/>
          </a:p>
        </p:txBody>
      </p:sp>
      <p:sp>
        <p:nvSpPr>
          <p:cNvPr id="28" name="1 Título"/>
          <p:cNvSpPr>
            <a:spLocks noGrp="1"/>
          </p:cNvSpPr>
          <p:nvPr>
            <p:ph type="title"/>
          </p:nvPr>
        </p:nvSpPr>
        <p:spPr>
          <a:xfrm>
            <a:off x="251520" y="188640"/>
            <a:ext cx="6053844" cy="114300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s-ES" sz="2800" dirty="0" smtClean="0"/>
              <a:t>…</a:t>
            </a:r>
            <a:r>
              <a:rPr lang="es-ES" sz="2800" dirty="0" err="1" smtClean="0"/>
              <a:t>but</a:t>
            </a:r>
            <a:r>
              <a:rPr lang="es-ES" sz="2800" dirty="0" smtClean="0"/>
              <a:t> </a:t>
            </a:r>
            <a:r>
              <a:rPr lang="es-ES" sz="2800" dirty="0" err="1" smtClean="0"/>
              <a:t>first</a:t>
            </a:r>
            <a:r>
              <a:rPr lang="es-ES" sz="2800" dirty="0" smtClean="0"/>
              <a:t>, </a:t>
            </a:r>
            <a:r>
              <a:rPr lang="es-ES" sz="2800" dirty="0" err="1" smtClean="0"/>
              <a:t>we</a:t>
            </a:r>
            <a:r>
              <a:rPr lang="es-ES" sz="2800" dirty="0" smtClean="0"/>
              <a:t> are </a:t>
            </a:r>
            <a:r>
              <a:rPr lang="es-ES" sz="2800" dirty="0" err="1" smtClean="0"/>
              <a:t>going</a:t>
            </a:r>
            <a:r>
              <a:rPr lang="es-ES" sz="2800" dirty="0" smtClean="0"/>
              <a:t> to </a:t>
            </a:r>
            <a:r>
              <a:rPr lang="es-ES" sz="2800" dirty="0" err="1" smtClean="0"/>
              <a:t>highlight</a:t>
            </a:r>
            <a:r>
              <a:rPr lang="es-ES" sz="2800" dirty="0" smtClean="0"/>
              <a:t> </a:t>
            </a:r>
            <a:r>
              <a:rPr lang="es-ES" sz="2800" dirty="0" err="1" smtClean="0"/>
              <a:t>some</a:t>
            </a:r>
            <a:r>
              <a:rPr lang="es-ES" sz="2800" dirty="0" smtClean="0"/>
              <a:t> </a:t>
            </a:r>
            <a:r>
              <a:rPr lang="es-ES" sz="2800" dirty="0" err="1" smtClean="0"/>
              <a:t>key</a:t>
            </a:r>
            <a:r>
              <a:rPr lang="es-ES" sz="2800" dirty="0" smtClean="0"/>
              <a:t> </a:t>
            </a:r>
            <a:r>
              <a:rPr lang="es-ES" sz="2800" dirty="0" err="1" smtClean="0"/>
              <a:t>concepts</a:t>
            </a:r>
            <a:r>
              <a:rPr lang="es-ES" sz="2800" dirty="0" smtClean="0"/>
              <a:t>: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29195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Resultado de imagen para MAPAS MUNDI MUDOS CON PARALELOS Y MERIDIANOS |  Mapamundi para imprimir, Mapamundi dibujo, Mapamund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60976"/>
            <a:ext cx="7632848" cy="380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403648" y="1476073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MAP</a:t>
            </a:r>
            <a:endParaRPr lang="es-ES" sz="3200" dirty="0"/>
          </a:p>
        </p:txBody>
      </p:sp>
      <p:pic>
        <p:nvPicPr>
          <p:cNvPr id="3076" name="Picture 4" descr="Diseño de brújula vector gratuit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6" t="13477" r="10201" b="10835"/>
          <a:stretch/>
        </p:blipFill>
        <p:spPr bwMode="auto">
          <a:xfrm>
            <a:off x="7236296" y="548680"/>
            <a:ext cx="1466950" cy="143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Elipse"/>
          <p:cNvSpPr/>
          <p:nvPr/>
        </p:nvSpPr>
        <p:spPr>
          <a:xfrm>
            <a:off x="4355976" y="3068960"/>
            <a:ext cx="1656184" cy="196904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" name="6 Conector recto de flecha"/>
          <p:cNvCxnSpPr/>
          <p:nvPr/>
        </p:nvCxnSpPr>
        <p:spPr>
          <a:xfrm>
            <a:off x="3779912" y="1980010"/>
            <a:ext cx="792088" cy="11821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2987824" y="161950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CONTINENT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6732240" y="17934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CARDINAL POINTS</a:t>
            </a:r>
            <a:endParaRPr lang="es-ES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403648" y="3684149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EQUATOR</a:t>
            </a:r>
            <a:endParaRPr lang="es-ES" b="1" dirty="0"/>
          </a:p>
        </p:txBody>
      </p:sp>
      <p:cxnSp>
        <p:nvCxnSpPr>
          <p:cNvPr id="19" name="18 Conector recto"/>
          <p:cNvCxnSpPr/>
          <p:nvPr/>
        </p:nvCxnSpPr>
        <p:spPr>
          <a:xfrm>
            <a:off x="1439652" y="4005064"/>
            <a:ext cx="73808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Cerrar llave"/>
          <p:cNvSpPr/>
          <p:nvPr/>
        </p:nvSpPr>
        <p:spPr>
          <a:xfrm rot="5400000">
            <a:off x="5209796" y="4169406"/>
            <a:ext cx="102608" cy="366235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465540" y="6021288"/>
            <a:ext cx="161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LONGITUDE</a:t>
            </a:r>
            <a:endParaRPr lang="es-ES" dirty="0"/>
          </a:p>
        </p:txBody>
      </p:sp>
      <p:sp>
        <p:nvSpPr>
          <p:cNvPr id="26" name="25 Abrir llave"/>
          <p:cNvSpPr/>
          <p:nvPr/>
        </p:nvSpPr>
        <p:spPr>
          <a:xfrm>
            <a:off x="1213913" y="2132856"/>
            <a:ext cx="117727" cy="367240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26 CuadroTexto"/>
          <p:cNvSpPr txBox="1"/>
          <p:nvPr/>
        </p:nvSpPr>
        <p:spPr>
          <a:xfrm>
            <a:off x="161550" y="3779748"/>
            <a:ext cx="1098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LATITUDE</a:t>
            </a:r>
            <a:endParaRPr lang="es-ES" dirty="0"/>
          </a:p>
        </p:txBody>
      </p:sp>
      <p:cxnSp>
        <p:nvCxnSpPr>
          <p:cNvPr id="41" name="40 Conector recto"/>
          <p:cNvCxnSpPr/>
          <p:nvPr/>
        </p:nvCxnSpPr>
        <p:spPr>
          <a:xfrm>
            <a:off x="4968044" y="2207173"/>
            <a:ext cx="0" cy="3598091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8" name="47 Conector recto de flecha"/>
          <p:cNvCxnSpPr/>
          <p:nvPr/>
        </p:nvCxnSpPr>
        <p:spPr>
          <a:xfrm flipH="1">
            <a:off x="4995047" y="1412776"/>
            <a:ext cx="378042" cy="64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9" name="48 CuadroTexto"/>
          <p:cNvSpPr txBox="1"/>
          <p:nvPr/>
        </p:nvSpPr>
        <p:spPr>
          <a:xfrm>
            <a:off x="4465540" y="1052737"/>
            <a:ext cx="2338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Greenwich Meridian</a:t>
            </a:r>
            <a:endParaRPr lang="es-ES" dirty="0"/>
          </a:p>
        </p:txBody>
      </p:sp>
      <p:sp>
        <p:nvSpPr>
          <p:cNvPr id="28" name="1 Título"/>
          <p:cNvSpPr>
            <a:spLocks noGrp="1"/>
          </p:cNvSpPr>
          <p:nvPr>
            <p:ph type="title"/>
          </p:nvPr>
        </p:nvSpPr>
        <p:spPr>
          <a:xfrm>
            <a:off x="246063" y="120650"/>
            <a:ext cx="6054725" cy="114300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s-ES" sz="2800" dirty="0" smtClean="0"/>
              <a:t>…</a:t>
            </a:r>
            <a:r>
              <a:rPr lang="es-ES" sz="2800" dirty="0" err="1" smtClean="0"/>
              <a:t>but</a:t>
            </a:r>
            <a:r>
              <a:rPr lang="es-ES" sz="2800" dirty="0" smtClean="0"/>
              <a:t> </a:t>
            </a:r>
            <a:r>
              <a:rPr lang="es-ES" sz="2800" dirty="0" err="1" smtClean="0"/>
              <a:t>first</a:t>
            </a:r>
            <a:r>
              <a:rPr lang="es-ES" sz="2800" dirty="0" smtClean="0"/>
              <a:t>, </a:t>
            </a:r>
            <a:r>
              <a:rPr lang="es-ES" sz="2800" dirty="0" err="1" smtClean="0"/>
              <a:t>we</a:t>
            </a:r>
            <a:r>
              <a:rPr lang="es-ES" sz="2800" dirty="0" smtClean="0"/>
              <a:t> are </a:t>
            </a:r>
            <a:r>
              <a:rPr lang="es-ES" sz="2800" dirty="0" err="1" smtClean="0"/>
              <a:t>going</a:t>
            </a:r>
            <a:r>
              <a:rPr lang="es-ES" sz="2800" dirty="0" smtClean="0"/>
              <a:t> to </a:t>
            </a:r>
            <a:r>
              <a:rPr lang="es-ES" sz="2800" dirty="0" err="1" smtClean="0"/>
              <a:t>highlight</a:t>
            </a:r>
            <a:r>
              <a:rPr lang="es-ES" sz="2800" dirty="0" smtClean="0"/>
              <a:t> </a:t>
            </a:r>
            <a:r>
              <a:rPr lang="es-ES" sz="2800" dirty="0" err="1" smtClean="0"/>
              <a:t>some</a:t>
            </a:r>
            <a:r>
              <a:rPr lang="es-ES" sz="2800" dirty="0" smtClean="0"/>
              <a:t> </a:t>
            </a:r>
            <a:r>
              <a:rPr lang="es-ES" sz="2800" dirty="0" err="1" smtClean="0"/>
              <a:t>key</a:t>
            </a:r>
            <a:r>
              <a:rPr lang="es-ES" sz="2800" dirty="0" smtClean="0"/>
              <a:t> </a:t>
            </a:r>
            <a:r>
              <a:rPr lang="es-ES" sz="2800" dirty="0" err="1" smtClean="0"/>
              <a:t>concepts</a:t>
            </a:r>
            <a:r>
              <a:rPr lang="es-ES" sz="2800" dirty="0" smtClean="0"/>
              <a:t>: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29195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Resultado de imagen para MAPAS MUNDI MUDOS CON PARALELOS Y MERIDIANOS |  Mapamundi para imprimir, Mapamundi dibujo, Mapamund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60976"/>
            <a:ext cx="7632848" cy="380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423915" y="1444488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MAP</a:t>
            </a:r>
            <a:endParaRPr lang="es-ES" sz="3200" dirty="0"/>
          </a:p>
        </p:txBody>
      </p:sp>
      <p:pic>
        <p:nvPicPr>
          <p:cNvPr id="3076" name="Picture 4" descr="Diseño de brújula vector gratuit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6" t="13477" r="10201" b="10835"/>
          <a:stretch/>
        </p:blipFill>
        <p:spPr bwMode="auto">
          <a:xfrm>
            <a:off x="7296198" y="548680"/>
            <a:ext cx="1466950" cy="143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Elipse"/>
          <p:cNvSpPr/>
          <p:nvPr/>
        </p:nvSpPr>
        <p:spPr>
          <a:xfrm>
            <a:off x="4355976" y="3068960"/>
            <a:ext cx="1656184" cy="196904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" name="6 Conector recto de flecha"/>
          <p:cNvCxnSpPr/>
          <p:nvPr/>
        </p:nvCxnSpPr>
        <p:spPr>
          <a:xfrm>
            <a:off x="3779912" y="1980010"/>
            <a:ext cx="792088" cy="11821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2987824" y="161950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CONTINENT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6767736" y="17934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CARDINAL POINTS</a:t>
            </a:r>
            <a:endParaRPr lang="es-ES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403648" y="3684149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EQUATOR</a:t>
            </a:r>
            <a:endParaRPr lang="es-ES" b="1" dirty="0"/>
          </a:p>
        </p:txBody>
      </p:sp>
      <p:cxnSp>
        <p:nvCxnSpPr>
          <p:cNvPr id="19" name="18 Conector recto"/>
          <p:cNvCxnSpPr/>
          <p:nvPr/>
        </p:nvCxnSpPr>
        <p:spPr>
          <a:xfrm>
            <a:off x="1439652" y="4005064"/>
            <a:ext cx="73808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Cerrar llave"/>
          <p:cNvSpPr/>
          <p:nvPr/>
        </p:nvSpPr>
        <p:spPr>
          <a:xfrm rot="5400000">
            <a:off x="5209796" y="4169406"/>
            <a:ext cx="102608" cy="366235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355976" y="602128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LONGITUDE</a:t>
            </a:r>
            <a:endParaRPr lang="es-ES" dirty="0"/>
          </a:p>
        </p:txBody>
      </p:sp>
      <p:sp>
        <p:nvSpPr>
          <p:cNvPr id="26" name="25 Abrir llave"/>
          <p:cNvSpPr/>
          <p:nvPr/>
        </p:nvSpPr>
        <p:spPr>
          <a:xfrm>
            <a:off x="1213913" y="2132856"/>
            <a:ext cx="117727" cy="367240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26 CuadroTexto"/>
          <p:cNvSpPr txBox="1"/>
          <p:nvPr/>
        </p:nvSpPr>
        <p:spPr>
          <a:xfrm>
            <a:off x="107504" y="3779748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LATITUDE</a:t>
            </a:r>
            <a:endParaRPr lang="es-ES" sz="1400" dirty="0"/>
          </a:p>
        </p:txBody>
      </p:sp>
      <p:cxnSp>
        <p:nvCxnSpPr>
          <p:cNvPr id="29" name="28 Conector recto"/>
          <p:cNvCxnSpPr/>
          <p:nvPr/>
        </p:nvCxnSpPr>
        <p:spPr>
          <a:xfrm>
            <a:off x="1439652" y="3573016"/>
            <a:ext cx="7308812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>
            <a:off x="1475656" y="4463589"/>
            <a:ext cx="7308812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/>
          <p:nvPr/>
        </p:nvCxnSpPr>
        <p:spPr>
          <a:xfrm>
            <a:off x="1057119" y="3009653"/>
            <a:ext cx="346529" cy="4913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/>
          <p:nvPr/>
        </p:nvCxnSpPr>
        <p:spPr>
          <a:xfrm flipV="1">
            <a:off x="1057119" y="4493417"/>
            <a:ext cx="403293" cy="4055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7" name="36 CuadroTexto"/>
          <p:cNvSpPr txBox="1"/>
          <p:nvPr/>
        </p:nvSpPr>
        <p:spPr>
          <a:xfrm>
            <a:off x="232166" y="2530403"/>
            <a:ext cx="1068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Tropic</a:t>
            </a:r>
            <a:r>
              <a:rPr lang="es-ES" dirty="0" smtClean="0"/>
              <a:t> of </a:t>
            </a:r>
            <a:r>
              <a:rPr lang="es-ES" dirty="0" err="1" smtClean="0"/>
              <a:t>Cancer</a:t>
            </a:r>
            <a:endParaRPr lang="es-ES" dirty="0"/>
          </a:p>
        </p:txBody>
      </p:sp>
      <p:sp>
        <p:nvSpPr>
          <p:cNvPr id="42" name="41 CuadroTexto"/>
          <p:cNvSpPr txBox="1"/>
          <p:nvPr/>
        </p:nvSpPr>
        <p:spPr>
          <a:xfrm>
            <a:off x="107504" y="4898988"/>
            <a:ext cx="1275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Tropic</a:t>
            </a:r>
            <a:r>
              <a:rPr lang="es-ES" dirty="0" smtClean="0"/>
              <a:t> of </a:t>
            </a:r>
            <a:r>
              <a:rPr lang="es-ES" dirty="0" err="1" smtClean="0"/>
              <a:t>Capricorn</a:t>
            </a:r>
            <a:endParaRPr lang="es-ES" dirty="0"/>
          </a:p>
        </p:txBody>
      </p:sp>
      <p:cxnSp>
        <p:nvCxnSpPr>
          <p:cNvPr id="41" name="40 Conector recto"/>
          <p:cNvCxnSpPr/>
          <p:nvPr/>
        </p:nvCxnSpPr>
        <p:spPr>
          <a:xfrm>
            <a:off x="4968044" y="2207173"/>
            <a:ext cx="0" cy="3598091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8" name="47 Conector recto de flecha"/>
          <p:cNvCxnSpPr/>
          <p:nvPr/>
        </p:nvCxnSpPr>
        <p:spPr>
          <a:xfrm flipH="1">
            <a:off x="4995047" y="1412776"/>
            <a:ext cx="378042" cy="64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9" name="48 CuadroTexto"/>
          <p:cNvSpPr txBox="1"/>
          <p:nvPr/>
        </p:nvSpPr>
        <p:spPr>
          <a:xfrm>
            <a:off x="4465540" y="1052737"/>
            <a:ext cx="2338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Greenwich Meridian</a:t>
            </a:r>
            <a:endParaRPr lang="es-ES" dirty="0"/>
          </a:p>
        </p:txBody>
      </p:sp>
      <p:sp>
        <p:nvSpPr>
          <p:cNvPr id="30" name="1 Título"/>
          <p:cNvSpPr>
            <a:spLocks noGrp="1"/>
          </p:cNvSpPr>
          <p:nvPr>
            <p:ph type="title"/>
          </p:nvPr>
        </p:nvSpPr>
        <p:spPr>
          <a:xfrm>
            <a:off x="246063" y="120650"/>
            <a:ext cx="6054725" cy="114300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s-ES" sz="2800" dirty="0" smtClean="0"/>
              <a:t>…</a:t>
            </a:r>
            <a:r>
              <a:rPr lang="es-ES" sz="2800" dirty="0" err="1" smtClean="0"/>
              <a:t>but</a:t>
            </a:r>
            <a:r>
              <a:rPr lang="es-ES" sz="2800" dirty="0" smtClean="0"/>
              <a:t> </a:t>
            </a:r>
            <a:r>
              <a:rPr lang="es-ES" sz="2800" dirty="0" err="1" smtClean="0"/>
              <a:t>first</a:t>
            </a:r>
            <a:r>
              <a:rPr lang="es-ES" sz="2800" dirty="0" smtClean="0"/>
              <a:t>, </a:t>
            </a:r>
            <a:r>
              <a:rPr lang="es-ES" sz="2800" dirty="0" err="1" smtClean="0"/>
              <a:t>we</a:t>
            </a:r>
            <a:r>
              <a:rPr lang="es-ES" sz="2800" dirty="0" smtClean="0"/>
              <a:t> are </a:t>
            </a:r>
            <a:r>
              <a:rPr lang="es-ES" sz="2800" dirty="0" err="1" smtClean="0"/>
              <a:t>going</a:t>
            </a:r>
            <a:r>
              <a:rPr lang="es-ES" sz="2800" dirty="0" smtClean="0"/>
              <a:t> to </a:t>
            </a:r>
            <a:r>
              <a:rPr lang="es-ES" sz="2800" dirty="0" err="1" smtClean="0"/>
              <a:t>highlight</a:t>
            </a:r>
            <a:r>
              <a:rPr lang="es-ES" sz="2800" dirty="0" smtClean="0"/>
              <a:t> </a:t>
            </a:r>
            <a:r>
              <a:rPr lang="es-ES" sz="2800" dirty="0" err="1" smtClean="0"/>
              <a:t>some</a:t>
            </a:r>
            <a:r>
              <a:rPr lang="es-ES" sz="2800" dirty="0" smtClean="0"/>
              <a:t> </a:t>
            </a:r>
            <a:r>
              <a:rPr lang="es-ES" sz="2800" dirty="0" err="1" smtClean="0"/>
              <a:t>key</a:t>
            </a:r>
            <a:r>
              <a:rPr lang="es-ES" sz="2800" dirty="0" smtClean="0"/>
              <a:t> </a:t>
            </a:r>
            <a:r>
              <a:rPr lang="es-ES" sz="2800" dirty="0" err="1" smtClean="0"/>
              <a:t>concepts</a:t>
            </a:r>
            <a:r>
              <a:rPr lang="es-ES" sz="2800" dirty="0" smtClean="0"/>
              <a:t>: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29195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7920"/>
            <a:ext cx="7056784" cy="416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 rot="20301977">
            <a:off x="115619" y="561496"/>
            <a:ext cx="1702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Search</a:t>
            </a:r>
            <a:r>
              <a:rPr lang="es-ES" dirty="0" smtClean="0"/>
              <a:t> a place</a:t>
            </a:r>
            <a:endParaRPr lang="es-ES" dirty="0"/>
          </a:p>
        </p:txBody>
      </p:sp>
      <p:cxnSp>
        <p:nvCxnSpPr>
          <p:cNvPr id="9" name="8 Conector recto de flecha"/>
          <p:cNvCxnSpPr/>
          <p:nvPr/>
        </p:nvCxnSpPr>
        <p:spPr>
          <a:xfrm>
            <a:off x="966932" y="980728"/>
            <a:ext cx="220693" cy="355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013176"/>
            <a:ext cx="2964012" cy="174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14 Conector recto"/>
          <p:cNvCxnSpPr/>
          <p:nvPr/>
        </p:nvCxnSpPr>
        <p:spPr>
          <a:xfrm>
            <a:off x="1187625" y="5229200"/>
            <a:ext cx="1152127" cy="15308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 flipV="1">
            <a:off x="1259632" y="5013176"/>
            <a:ext cx="108012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Rectángulo"/>
          <p:cNvSpPr/>
          <p:nvPr/>
        </p:nvSpPr>
        <p:spPr>
          <a:xfrm>
            <a:off x="323529" y="5671445"/>
            <a:ext cx="1728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click on the satellite view</a:t>
            </a:r>
            <a:endParaRPr lang="en-US" dirty="0"/>
          </a:p>
        </p:txBody>
      </p:sp>
      <p:pic>
        <p:nvPicPr>
          <p:cNvPr id="4104" name="Picture 8" descr="La vida antes de Google Maps: cómo era explorar la ciudad 15 años atrá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29"/>
          <a:stretch/>
        </p:blipFill>
        <p:spPr bwMode="auto">
          <a:xfrm>
            <a:off x="1799692" y="89674"/>
            <a:ext cx="5216375" cy="103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29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7920"/>
            <a:ext cx="7056784" cy="416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 rot="20301977">
            <a:off x="115619" y="561496"/>
            <a:ext cx="1702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Search</a:t>
            </a:r>
            <a:r>
              <a:rPr lang="es-ES" dirty="0" smtClean="0"/>
              <a:t> a place</a:t>
            </a:r>
            <a:endParaRPr lang="es-ES" dirty="0"/>
          </a:p>
        </p:txBody>
      </p:sp>
      <p:cxnSp>
        <p:nvCxnSpPr>
          <p:cNvPr id="9" name="8 Conector recto de flecha"/>
          <p:cNvCxnSpPr/>
          <p:nvPr/>
        </p:nvCxnSpPr>
        <p:spPr>
          <a:xfrm>
            <a:off x="966932" y="980728"/>
            <a:ext cx="220693" cy="355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013176"/>
            <a:ext cx="2964012" cy="174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14 Conector recto"/>
          <p:cNvCxnSpPr/>
          <p:nvPr/>
        </p:nvCxnSpPr>
        <p:spPr>
          <a:xfrm>
            <a:off x="1187625" y="5229200"/>
            <a:ext cx="1152127" cy="15308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 flipV="1">
            <a:off x="1259632" y="5013176"/>
            <a:ext cx="108012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Rectángulo"/>
          <p:cNvSpPr/>
          <p:nvPr/>
        </p:nvSpPr>
        <p:spPr>
          <a:xfrm>
            <a:off x="323529" y="5671445"/>
            <a:ext cx="1728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click on the satellite view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12" y="1484784"/>
            <a:ext cx="1656184" cy="14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20 Conector recto"/>
          <p:cNvCxnSpPr/>
          <p:nvPr/>
        </p:nvCxnSpPr>
        <p:spPr>
          <a:xfrm>
            <a:off x="7425819" y="2961309"/>
            <a:ext cx="170517" cy="14758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 flipV="1">
            <a:off x="7740352" y="2961310"/>
            <a:ext cx="1319809" cy="14758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8 Rectángulo"/>
          <p:cNvSpPr/>
          <p:nvPr/>
        </p:nvSpPr>
        <p:spPr>
          <a:xfrm>
            <a:off x="7740352" y="3068960"/>
            <a:ext cx="10081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Click here to see the globe</a:t>
            </a:r>
            <a:endParaRPr lang="en-US" sz="1400" dirty="0"/>
          </a:p>
        </p:txBody>
      </p:sp>
      <p:pic>
        <p:nvPicPr>
          <p:cNvPr id="4104" name="Picture 8" descr="La vida antes de Google Maps: cómo era explorar la ciudad 15 años atrá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29"/>
          <a:stretch/>
        </p:blipFill>
        <p:spPr bwMode="auto">
          <a:xfrm>
            <a:off x="1799692" y="89674"/>
            <a:ext cx="5216375" cy="103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067" y="5445224"/>
            <a:ext cx="2016807" cy="117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6 Conector recto"/>
          <p:cNvCxnSpPr/>
          <p:nvPr/>
        </p:nvCxnSpPr>
        <p:spPr>
          <a:xfrm>
            <a:off x="7016067" y="5157192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7164288" y="5157192"/>
            <a:ext cx="1868586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Elipse"/>
          <p:cNvSpPr/>
          <p:nvPr/>
        </p:nvSpPr>
        <p:spPr>
          <a:xfrm>
            <a:off x="7016066" y="5045918"/>
            <a:ext cx="148221" cy="18328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CuadroTexto"/>
          <p:cNvSpPr txBox="1"/>
          <p:nvPr/>
        </p:nvSpPr>
        <p:spPr>
          <a:xfrm>
            <a:off x="6084168" y="5589240"/>
            <a:ext cx="1147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Street View </a:t>
            </a:r>
            <a:r>
              <a:rPr lang="es-ES" dirty="0" err="1" smtClean="0"/>
              <a:t>Images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8308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jecutivo">
  <a:themeElements>
    <a:clrScheme name="Cuadrícula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Ejecutiv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jecutiv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1737</TotalTime>
  <Words>501</Words>
  <Application>Microsoft Office PowerPoint</Application>
  <PresentationFormat>Presentación en pantalla (4:3)</PresentationFormat>
  <Paragraphs>71</Paragraphs>
  <Slides>17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Ejecutivo</vt:lpstr>
      <vt:lpstr>GEOGRAPHY</vt:lpstr>
      <vt:lpstr>A map can give us a lot of information about a place, let's find out what we can do with </vt:lpstr>
      <vt:lpstr>…but first, we are going to highlight some key concepts:</vt:lpstr>
      <vt:lpstr>Presentación de PowerPoint</vt:lpstr>
      <vt:lpstr>…but first, we are going to highlight some key concepts:</vt:lpstr>
      <vt:lpstr>…but first, we are going to highlight some key concepts:</vt:lpstr>
      <vt:lpstr>…but first, we are going to highlight some key concepts: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This has been the basis of how to use Google Maps and Google Earth.  Now explore yourself!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Sheila Gálvez Cárdenas</dc:creator>
  <cp:lastModifiedBy>Sheila Gálvez Cárdenas</cp:lastModifiedBy>
  <cp:revision>34</cp:revision>
  <dcterms:created xsi:type="dcterms:W3CDTF">2020-09-23T09:25:06Z</dcterms:created>
  <dcterms:modified xsi:type="dcterms:W3CDTF">2020-09-29T13:06:45Z</dcterms:modified>
</cp:coreProperties>
</file>